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16"/>
  </p:notesMasterIdLst>
  <p:sldIdLst>
    <p:sldId id="277" r:id="rId2"/>
    <p:sldId id="268" r:id="rId3"/>
    <p:sldId id="269" r:id="rId4"/>
    <p:sldId id="291" r:id="rId5"/>
    <p:sldId id="290" r:id="rId6"/>
    <p:sldId id="292" r:id="rId7"/>
    <p:sldId id="266" r:id="rId8"/>
    <p:sldId id="297" r:id="rId9"/>
    <p:sldId id="293" r:id="rId10"/>
    <p:sldId id="260" r:id="rId11"/>
    <p:sldId id="296" r:id="rId12"/>
    <p:sldId id="272" r:id="rId13"/>
    <p:sldId id="279" r:id="rId14"/>
    <p:sldId id="29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81524" autoAdjust="0"/>
  </p:normalViewPr>
  <p:slideViewPr>
    <p:cSldViewPr snapToGrid="0">
      <p:cViewPr varScale="1">
        <p:scale>
          <a:sx n="56" d="100"/>
          <a:sy n="56" d="100"/>
        </p:scale>
        <p:origin x="130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86B3D-678D-427C-B20E-66D35DC73DEB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AA1B2-5C8B-40C1-9C69-2BAC84FB87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3021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pt-BR" dirty="0"/>
              <a:t>- Vivi falar do contato dela com ágil (</a:t>
            </a:r>
            <a:r>
              <a:rPr lang="pt-BR" dirty="0" err="1"/>
              <a:t>P.O..para</a:t>
            </a:r>
            <a:r>
              <a:rPr lang="pt-BR" dirty="0"/>
              <a:t> coordenação de negócio)</a:t>
            </a:r>
          </a:p>
          <a:p>
            <a:pPr marL="171450" indent="-171450">
              <a:buFontTx/>
              <a:buChar char="-"/>
            </a:pPr>
            <a:r>
              <a:rPr lang="pt-BR" dirty="0"/>
              <a:t>Nossas dores antes (problemática)</a:t>
            </a:r>
          </a:p>
          <a:p>
            <a:pPr marL="171450" indent="-171450">
              <a:buFontTx/>
              <a:buChar char="-"/>
            </a:pPr>
            <a:r>
              <a:rPr lang="pt-BR" dirty="0"/>
              <a:t>Buscamos apoio de um </a:t>
            </a:r>
            <a:r>
              <a:rPr lang="pt-BR" dirty="0" err="1"/>
              <a:t>agilista</a:t>
            </a:r>
            <a:endParaRPr lang="pt-BR" dirty="0"/>
          </a:p>
          <a:p>
            <a:pPr marL="171450" indent="-171450">
              <a:buFontTx/>
              <a:buChar char="-"/>
            </a:pPr>
            <a:r>
              <a:rPr lang="pt-BR" dirty="0"/>
              <a:t>Implantamos o </a:t>
            </a:r>
            <a:r>
              <a:rPr lang="pt-BR" dirty="0" err="1"/>
              <a:t>Kanban</a:t>
            </a:r>
            <a:r>
              <a:rPr lang="pt-BR" dirty="0"/>
              <a:t> sem mudar nada da nossa rotina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AA1B2-5C8B-40C1-9C69-2BAC84FB876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790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 mundo faz tudo e todo mundo faz nada.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Guerra dos heróis, é a minha tarefa.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Ninguém sabe onde está.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50% não eram tarefas para a área fazer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AA1B2-5C8B-40C1-9C69-2BAC84FB876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3081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AA1B2-5C8B-40C1-9C69-2BAC84FB876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1000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t-BR" b="1" dirty="0"/>
              <a:t>**Disciplina (planejar, dividir quando coloca demanda no </a:t>
            </a:r>
            <a:r>
              <a:rPr lang="pt-BR" b="1" dirty="0" err="1"/>
              <a:t>Kanban</a:t>
            </a:r>
            <a:r>
              <a:rPr lang="pt-BR" b="1" dirty="0"/>
              <a:t>, avaliar demandas, saber dizer não, desconhecimento e aceitação da metodologia)**</a:t>
            </a:r>
          </a:p>
          <a:p>
            <a:pPr marL="171450" indent="-171450">
              <a:buFontTx/>
              <a:buChar char="-"/>
            </a:pPr>
            <a:r>
              <a:rPr lang="pt-BR" dirty="0"/>
              <a:t>Execução de muitas demandas ao mesmo tempo (comece a acabar!)</a:t>
            </a:r>
          </a:p>
          <a:p>
            <a:pPr marL="171450" indent="-171450">
              <a:buFontTx/>
              <a:buChar char="-"/>
            </a:pPr>
            <a:r>
              <a:rPr lang="pt-BR" dirty="0"/>
              <a:t>Priorização das demandas (sem critério de priorização)</a:t>
            </a:r>
          </a:p>
          <a:p>
            <a:pPr marL="171450" indent="-171450">
              <a:buFontTx/>
              <a:buChar char="-"/>
            </a:pPr>
            <a:r>
              <a:rPr lang="pt-BR" dirty="0"/>
              <a:t>Silos dentro da própria equipe</a:t>
            </a:r>
          </a:p>
          <a:p>
            <a:pPr marL="171450" indent="-171450">
              <a:buFontTx/>
              <a:buChar char="-"/>
            </a:pPr>
            <a:r>
              <a:rPr lang="pt-BR" dirty="0"/>
              <a:t>Comunicação (ninguém sabia o que o outro fazia)</a:t>
            </a:r>
          </a:p>
          <a:p>
            <a:pPr marL="171450" indent="-171450">
              <a:buFontTx/>
              <a:buChar char="-"/>
            </a:pPr>
            <a:r>
              <a:rPr lang="pt-BR" b="1" dirty="0"/>
              <a:t>**SENSO DE TIME**</a:t>
            </a:r>
            <a:endParaRPr lang="pt-BR" b="1" dirty="0">
              <a:cs typeface="Calibri"/>
            </a:endParaRPr>
          </a:p>
          <a:p>
            <a:pPr marL="171450" indent="-171450">
              <a:buFontTx/>
              <a:buChar char="-"/>
            </a:pPr>
            <a:r>
              <a:rPr lang="pt-BR" dirty="0"/>
              <a:t>PLANEJAMENTO mensurar capacidade</a:t>
            </a:r>
          </a:p>
          <a:p>
            <a:pPr marL="171450" indent="-171450">
              <a:buFontTx/>
              <a:buChar char="-"/>
            </a:pPr>
            <a:r>
              <a:rPr lang="pt-BR" b="1" dirty="0"/>
              <a:t>**Noção de suas entregas**</a:t>
            </a:r>
            <a:endParaRPr lang="pt-BR" b="1" dirty="0">
              <a:cs typeface="Calibri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AA1B2-5C8B-40C1-9C69-2BAC84FB876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374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AA1B2-5C8B-40C1-9C69-2BAC84FB876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270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AA1B2-5C8B-40C1-9C69-2BAC84FB876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8285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Obter resultados rápidos apenas mudando a forma de ver os problemas.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 sair do caos com simples ações.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Cerimônias não importa o nome, mas o objetivo delas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8961F-585C-4345-BB80-9BD7F727013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7703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Respeito as curvas de aprendizado, crenças limitantes e papéis atuais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AA1B2-5C8B-40C1-9C69-2BAC84FB876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2913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7585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3181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41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7560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6173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9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33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9080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12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5021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768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324B5-A608-415F-A795-1F65A385FB60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57707-F06C-49B1-9037-D903D46C0990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MSIPCMContentMarking" descr="{&quot;HashCode&quot;:-1699755791,&quot;Placement&quot;:&quot;Footer&quot;}"/>
          <p:cNvSpPr txBox="1"/>
          <p:nvPr userDrawn="1"/>
        </p:nvSpPr>
        <p:spPr>
          <a:xfrm>
            <a:off x="4846612" y="6595656"/>
            <a:ext cx="249877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000">
                <a:solidFill>
                  <a:srgbClr val="000000"/>
                </a:solidFill>
                <a:latin typeface="Calibri" panose="020F0502020204030204" pitchFamily="34" charset="0"/>
              </a:rPr>
              <a:t>Classificação da informação: Uso Irrestrito</a:t>
            </a:r>
          </a:p>
        </p:txBody>
      </p:sp>
    </p:spTree>
    <p:extLst>
      <p:ext uri="{BB962C8B-B14F-4D97-AF65-F5344CB8AC3E}">
        <p14:creationId xmlns:p14="http://schemas.microsoft.com/office/powerpoint/2010/main" val="59108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9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Connector 9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53071" y="965198"/>
            <a:ext cx="6766078" cy="4927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KANBAN NO NEGÓCIO</a:t>
            </a: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</a:b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do </a:t>
            </a:r>
            <a:r>
              <a:rPr lang="en-US" sz="4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nascimento</a:t>
            </a: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 a </a:t>
            </a:r>
            <a:r>
              <a:rPr lang="en-US" sz="4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evolução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F581A32E-D740-40E6-B7F9-4B8C398BA726}"/>
              </a:ext>
            </a:extLst>
          </p:cNvPr>
          <p:cNvSpPr/>
          <p:nvPr/>
        </p:nvSpPr>
        <p:spPr>
          <a:xfrm>
            <a:off x="1156954" y="2374067"/>
            <a:ext cx="2063547" cy="210986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C7B2B2D-7FB7-4736-A27A-F57BB6D792CC}"/>
              </a:ext>
            </a:extLst>
          </p:cNvPr>
          <p:cNvSpPr/>
          <p:nvPr/>
        </p:nvSpPr>
        <p:spPr>
          <a:xfrm>
            <a:off x="4917057" y="6537960"/>
            <a:ext cx="2380890" cy="32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719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magem relacionada">
            <a:extLst>
              <a:ext uri="{FF2B5EF4-FFF2-40B4-BE49-F238E27FC236}">
                <a16:creationId xmlns:a16="http://schemas.microsoft.com/office/drawing/2014/main" id="{A617176B-4071-4624-B401-465C62A24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" r="7869" b="3"/>
          <a:stretch/>
        </p:blipFill>
        <p:spPr bwMode="auto">
          <a:xfrm>
            <a:off x="1373260" y="808858"/>
            <a:ext cx="2410198" cy="2410198"/>
          </a:xfrm>
          <a:custGeom>
            <a:avLst/>
            <a:gdLst>
              <a:gd name="connsiteX0" fmla="*/ 1424793 w 2849586"/>
              <a:gd name="connsiteY0" fmla="*/ 0 h 2849586"/>
              <a:gd name="connsiteX1" fmla="*/ 2849586 w 2849586"/>
              <a:gd name="connsiteY1" fmla="*/ 1424793 h 2849586"/>
              <a:gd name="connsiteX2" fmla="*/ 1424793 w 2849586"/>
              <a:gd name="connsiteY2" fmla="*/ 2849586 h 2849586"/>
              <a:gd name="connsiteX3" fmla="*/ 0 w 2849586"/>
              <a:gd name="connsiteY3" fmla="*/ 1424793 h 2849586"/>
              <a:gd name="connsiteX4" fmla="*/ 1424793 w 2849586"/>
              <a:gd name="connsiteY4" fmla="*/ 0 h 2849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iviane De Oliveira">
            <a:extLst>
              <a:ext uri="{FF2B5EF4-FFF2-40B4-BE49-F238E27FC236}">
                <a16:creationId xmlns:a16="http://schemas.microsoft.com/office/drawing/2014/main" id="{81979A3E-17DC-4F36-B39E-0B4414CAA2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" b="-8"/>
          <a:stretch/>
        </p:blipFill>
        <p:spPr bwMode="auto">
          <a:xfrm>
            <a:off x="2298322" y="775171"/>
            <a:ext cx="2410198" cy="2410198"/>
          </a:xfrm>
          <a:custGeom>
            <a:avLst/>
            <a:gdLst>
              <a:gd name="connsiteX0" fmla="*/ 1424793 w 2849586"/>
              <a:gd name="connsiteY0" fmla="*/ 0 h 2849586"/>
              <a:gd name="connsiteX1" fmla="*/ 2849586 w 2849586"/>
              <a:gd name="connsiteY1" fmla="*/ 1424793 h 2849586"/>
              <a:gd name="connsiteX2" fmla="*/ 1424793 w 2849586"/>
              <a:gd name="connsiteY2" fmla="*/ 2849586 h 2849586"/>
              <a:gd name="connsiteX3" fmla="*/ 0 w 2849586"/>
              <a:gd name="connsiteY3" fmla="*/ 1424793 h 2849586"/>
              <a:gd name="connsiteX4" fmla="*/ 1424793 w 2849586"/>
              <a:gd name="connsiteY4" fmla="*/ 0 h 2849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47135539-8737-4B38-9C09-FB309BBE92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34" r="7869" b="3"/>
          <a:stretch/>
        </p:blipFill>
        <p:spPr bwMode="auto">
          <a:xfrm>
            <a:off x="1373260" y="3638944"/>
            <a:ext cx="2410198" cy="2410198"/>
          </a:xfrm>
          <a:custGeom>
            <a:avLst/>
            <a:gdLst>
              <a:gd name="connsiteX0" fmla="*/ 1424793 w 2849586"/>
              <a:gd name="connsiteY0" fmla="*/ 0 h 2849586"/>
              <a:gd name="connsiteX1" fmla="*/ 2849586 w 2849586"/>
              <a:gd name="connsiteY1" fmla="*/ 1424793 h 2849586"/>
              <a:gd name="connsiteX2" fmla="*/ 1424793 w 2849586"/>
              <a:gd name="connsiteY2" fmla="*/ 2849586 h 2849586"/>
              <a:gd name="connsiteX3" fmla="*/ 0 w 2849586"/>
              <a:gd name="connsiteY3" fmla="*/ 1424793 h 2849586"/>
              <a:gd name="connsiteX4" fmla="*/ 1424793 w 2849586"/>
              <a:gd name="connsiteY4" fmla="*/ 0 h 2849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ditar foto">
            <a:extLst>
              <a:ext uri="{FF2B5EF4-FFF2-40B4-BE49-F238E27FC236}">
                <a16:creationId xmlns:a16="http://schemas.microsoft.com/office/drawing/2014/main" id="{83D354EE-D112-4F58-A651-8A2769DA1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98322" y="3672632"/>
            <a:ext cx="2410198" cy="2410198"/>
          </a:xfrm>
          <a:custGeom>
            <a:avLst/>
            <a:gdLst>
              <a:gd name="connsiteX0" fmla="*/ 1424793 w 2849586"/>
              <a:gd name="connsiteY0" fmla="*/ 0 h 2849586"/>
              <a:gd name="connsiteX1" fmla="*/ 2849586 w 2849586"/>
              <a:gd name="connsiteY1" fmla="*/ 1424793 h 2849586"/>
              <a:gd name="connsiteX2" fmla="*/ 1424793 w 2849586"/>
              <a:gd name="connsiteY2" fmla="*/ 2849586 h 2849586"/>
              <a:gd name="connsiteX3" fmla="*/ 0 w 2849586"/>
              <a:gd name="connsiteY3" fmla="*/ 1424793 h 2849586"/>
              <a:gd name="connsiteX4" fmla="*/ 1424793 w 2849586"/>
              <a:gd name="connsiteY4" fmla="*/ 0 h 2849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1657456C-C63D-4828-A029-10126AEE93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1111" y="971694"/>
            <a:ext cx="6766078" cy="20171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Viviane Oliveira</a:t>
            </a: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</a:b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Coordenadora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 de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negócio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5C7264C2-E865-4050-B9DA-8587F5FCA9ED}"/>
              </a:ext>
            </a:extLst>
          </p:cNvPr>
          <p:cNvSpPr txBox="1">
            <a:spLocks/>
          </p:cNvSpPr>
          <p:nvPr/>
        </p:nvSpPr>
        <p:spPr>
          <a:xfrm>
            <a:off x="5261111" y="3835468"/>
            <a:ext cx="6766078" cy="2017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Rodrigo Caitano</a:t>
            </a: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</a:b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Agilista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3718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desenho tradicional japao">
            <a:extLst>
              <a:ext uri="{FF2B5EF4-FFF2-40B4-BE49-F238E27FC236}">
                <a16:creationId xmlns:a16="http://schemas.microsoft.com/office/drawing/2014/main" id="{D6190967-39A0-43D0-B7AC-1FD1BFC21C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8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E4AB6A6D-AD40-4386-B276-8883D148E0CD}"/>
              </a:ext>
            </a:extLst>
          </p:cNvPr>
          <p:cNvSpPr/>
          <p:nvPr/>
        </p:nvSpPr>
        <p:spPr>
          <a:xfrm>
            <a:off x="3563524" y="1805314"/>
            <a:ext cx="8628476" cy="324737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BF62C5C-F43E-4A6E-B908-5C3E96757C79}"/>
              </a:ext>
            </a:extLst>
          </p:cNvPr>
          <p:cNvSpPr txBox="1">
            <a:spLocks/>
          </p:cNvSpPr>
          <p:nvPr/>
        </p:nvSpPr>
        <p:spPr>
          <a:xfrm>
            <a:off x="3994660" y="2292289"/>
            <a:ext cx="7766203" cy="2442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</a:rPr>
              <a:t>ONDE COMEÇA TODA ESSA HISTÓRIA?</a:t>
            </a:r>
          </a:p>
        </p:txBody>
      </p:sp>
    </p:spTree>
    <p:extLst>
      <p:ext uri="{BB962C8B-B14F-4D97-AF65-F5344CB8AC3E}">
        <p14:creationId xmlns:p14="http://schemas.microsoft.com/office/powerpoint/2010/main" val="1491364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Imagem relacionada">
            <a:extLst>
              <a:ext uri="{FF2B5EF4-FFF2-40B4-BE49-F238E27FC236}">
                <a16:creationId xmlns:a16="http://schemas.microsoft.com/office/drawing/2014/main" id="{FFCCE4CB-E45B-499C-829D-083A13656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6367" cy="820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FF3DBD6-B85C-45D3-A856-B7B2A4F6C36D}"/>
              </a:ext>
            </a:extLst>
          </p:cNvPr>
          <p:cNvSpPr/>
          <p:nvPr/>
        </p:nvSpPr>
        <p:spPr>
          <a:xfrm>
            <a:off x="4378565" y="3283857"/>
            <a:ext cx="3151163" cy="94253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BAA5167-0EEF-4087-9937-1080FA691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7911" y="3393604"/>
            <a:ext cx="2332470" cy="8327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  <a:ea typeface="Yu Gothic Light" panose="020B0300000000000000" pitchFamily="34" charset="-128"/>
              </a:rPr>
              <a:t>DORES</a:t>
            </a:r>
          </a:p>
        </p:txBody>
      </p:sp>
    </p:spTree>
    <p:extLst>
      <p:ext uri="{BB962C8B-B14F-4D97-AF65-F5344CB8AC3E}">
        <p14:creationId xmlns:p14="http://schemas.microsoft.com/office/powerpoint/2010/main" val="2857706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m para vision japan">
            <a:extLst>
              <a:ext uri="{FF2B5EF4-FFF2-40B4-BE49-F238E27FC236}">
                <a16:creationId xmlns:a16="http://schemas.microsoft.com/office/drawing/2014/main" id="{E8F3AF61-6BB6-4975-B913-C515A08FF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39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A585D43-9E8E-4712-B77F-8AD4958E9EDE}"/>
              </a:ext>
            </a:extLst>
          </p:cNvPr>
          <p:cNvSpPr/>
          <p:nvPr/>
        </p:nvSpPr>
        <p:spPr>
          <a:xfrm>
            <a:off x="4378565" y="3283857"/>
            <a:ext cx="3151163" cy="94253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4489E37F-3859-4E0E-B9C1-5D235663F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9765" y="3393604"/>
            <a:ext cx="2332470" cy="8327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  <a:ea typeface="Yu Gothic Light" panose="020B0300000000000000" pitchFamily="34" charset="-128"/>
              </a:rPr>
              <a:t>VISÃO</a:t>
            </a:r>
          </a:p>
        </p:txBody>
      </p:sp>
    </p:spTree>
    <p:extLst>
      <p:ext uri="{BB962C8B-B14F-4D97-AF65-F5344CB8AC3E}">
        <p14:creationId xmlns:p14="http://schemas.microsoft.com/office/powerpoint/2010/main" val="2718837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Resultado de imagem para dojo japan">
            <a:extLst>
              <a:ext uri="{FF2B5EF4-FFF2-40B4-BE49-F238E27FC236}">
                <a16:creationId xmlns:a16="http://schemas.microsoft.com/office/drawing/2014/main" id="{A407C27E-67CB-4AE0-B514-29C83E328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3191" y="1"/>
            <a:ext cx="129983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D12FC4D-A060-4780-9573-1BAF1B07137E}"/>
              </a:ext>
            </a:extLst>
          </p:cNvPr>
          <p:cNvSpPr/>
          <p:nvPr/>
        </p:nvSpPr>
        <p:spPr>
          <a:xfrm>
            <a:off x="3289994" y="3302000"/>
            <a:ext cx="5346349" cy="94253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007A51B-8E87-42BE-B6FE-04BFEB52F9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2825" y="3393604"/>
            <a:ext cx="5346349" cy="83278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  <a:ea typeface="Yu Gothic Light" panose="020B0300000000000000" pitchFamily="34" charset="-128"/>
              </a:rPr>
              <a:t>IMPLEMENTAÇÃO</a:t>
            </a:r>
          </a:p>
        </p:txBody>
      </p:sp>
    </p:spTree>
    <p:extLst>
      <p:ext uri="{BB962C8B-B14F-4D97-AF65-F5344CB8AC3E}">
        <p14:creationId xmlns:p14="http://schemas.microsoft.com/office/powerpoint/2010/main" val="4262613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74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4" name="Picture 6" descr="Resultado de imagem para evolution samurai japan katana">
            <a:extLst>
              <a:ext uri="{FF2B5EF4-FFF2-40B4-BE49-F238E27FC236}">
                <a16:creationId xmlns:a16="http://schemas.microsoft.com/office/drawing/2014/main" id="{2034ABA1-FEED-4EEA-AFC5-F1839D66F1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085"/>
          <a:stretch/>
        </p:blipFill>
        <p:spPr bwMode="auto">
          <a:xfrm>
            <a:off x="1295015" y="1744527"/>
            <a:ext cx="2382125" cy="365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6" descr="Resultado de imagem para evolution samurai japan katana">
            <a:extLst>
              <a:ext uri="{FF2B5EF4-FFF2-40B4-BE49-F238E27FC236}">
                <a16:creationId xmlns:a16="http://schemas.microsoft.com/office/drawing/2014/main" id="{A1762714-8B1C-4F7D-85F6-6D9EB8B47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174" r="32911"/>
          <a:stretch/>
        </p:blipFill>
        <p:spPr bwMode="auto">
          <a:xfrm>
            <a:off x="4919327" y="1635716"/>
            <a:ext cx="2337658" cy="358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6" descr="Resultado de imagem para evolution samurai japan katana">
            <a:extLst>
              <a:ext uri="{FF2B5EF4-FFF2-40B4-BE49-F238E27FC236}">
                <a16:creationId xmlns:a16="http://schemas.microsoft.com/office/drawing/2014/main" id="{7C8EE96C-0567-4A52-8D09-F95B122F4A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85"/>
          <a:stretch/>
        </p:blipFill>
        <p:spPr bwMode="auto">
          <a:xfrm>
            <a:off x="8634045" y="2028815"/>
            <a:ext cx="2300152" cy="352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54926B72-BDB6-40FB-AD86-5F3C9956FB0F}"/>
              </a:ext>
            </a:extLst>
          </p:cNvPr>
          <p:cNvSpPr/>
          <p:nvPr/>
        </p:nvSpPr>
        <p:spPr>
          <a:xfrm>
            <a:off x="820060" y="2957732"/>
            <a:ext cx="3151163" cy="942535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ABF24070-0EBC-4A3F-81FD-31E7C08F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4538" y="3067479"/>
            <a:ext cx="3151163" cy="8327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dirty="0">
                <a:latin typeface="Arial Black" panose="020B0A04020102020204" pitchFamily="34" charset="0"/>
                <a:ea typeface="Yu Gothic Light" panose="020B0300000000000000" pitchFamily="34" charset="-128"/>
              </a:rPr>
              <a:t>ENTREGAS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F4A8BADD-75CC-4C7A-8795-06E82EC02B6F}"/>
              </a:ext>
            </a:extLst>
          </p:cNvPr>
          <p:cNvSpPr/>
          <p:nvPr/>
        </p:nvSpPr>
        <p:spPr>
          <a:xfrm>
            <a:off x="4500057" y="2957731"/>
            <a:ext cx="3151163" cy="942535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E390202B-6B91-423B-B6A0-E4023E449FD9}"/>
              </a:ext>
            </a:extLst>
          </p:cNvPr>
          <p:cNvSpPr txBox="1">
            <a:spLocks/>
          </p:cNvSpPr>
          <p:nvPr/>
        </p:nvSpPr>
        <p:spPr>
          <a:xfrm>
            <a:off x="4536818" y="3067479"/>
            <a:ext cx="3151163" cy="8327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latin typeface="Arial Black" panose="020B0A04020102020204" pitchFamily="34" charset="0"/>
                <a:ea typeface="Yu Gothic Light" panose="020B0300000000000000" pitchFamily="34" charset="-128"/>
              </a:rPr>
              <a:t>DISCIPLINA</a:t>
            </a: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FDBF4A67-46A3-4F6F-BA9C-E261A501C2CB}"/>
              </a:ext>
            </a:extLst>
          </p:cNvPr>
          <p:cNvSpPr txBox="1">
            <a:spLocks/>
          </p:cNvSpPr>
          <p:nvPr/>
        </p:nvSpPr>
        <p:spPr>
          <a:xfrm>
            <a:off x="8158342" y="3067479"/>
            <a:ext cx="3199107" cy="832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latin typeface="Arial Black" panose="020B0A04020102020204" pitchFamily="34" charset="0"/>
                <a:ea typeface="Yu Gothic Light" panose="020B0300000000000000" pitchFamily="34" charset="-128"/>
              </a:rPr>
              <a:t>SENSO DE TIME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07C0F3D-060A-4760-A842-2FB13B0CEA9D}"/>
              </a:ext>
            </a:extLst>
          </p:cNvPr>
          <p:cNvSpPr/>
          <p:nvPr/>
        </p:nvSpPr>
        <p:spPr>
          <a:xfrm>
            <a:off x="8165579" y="2957730"/>
            <a:ext cx="3199107" cy="942535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059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Resultado de imagem para japan fuji">
            <a:extLst>
              <a:ext uri="{FF2B5EF4-FFF2-40B4-BE49-F238E27FC236}">
                <a16:creationId xmlns:a16="http://schemas.microsoft.com/office/drawing/2014/main" id="{99C844A1-DE81-4701-BEAA-8E475102D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CF7C421-09DE-4A81-9C93-3362E7E42CC3}"/>
              </a:ext>
            </a:extLst>
          </p:cNvPr>
          <p:cNvSpPr txBox="1"/>
          <p:nvPr/>
        </p:nvSpPr>
        <p:spPr>
          <a:xfrm>
            <a:off x="517583" y="1244086"/>
            <a:ext cx="3627916" cy="186204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11500" b="1" dirty="0">
                <a:solidFill>
                  <a:schemeClr val="bg1"/>
                </a:solidFill>
                <a:latin typeface="Arial Black" panose="020B0A04020102020204" pitchFamily="34" charset="0"/>
              </a:rPr>
              <a:t>50%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B03724C-C490-4144-915A-655391C12C45}"/>
              </a:ext>
            </a:extLst>
          </p:cNvPr>
          <p:cNvSpPr txBox="1"/>
          <p:nvPr/>
        </p:nvSpPr>
        <p:spPr>
          <a:xfrm>
            <a:off x="517585" y="2911411"/>
            <a:ext cx="3810659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NÃO CORE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33C17AF-9A6E-45D8-A91C-CBEE012FC06C}"/>
              </a:ext>
            </a:extLst>
          </p:cNvPr>
          <p:cNvSpPr/>
          <p:nvPr/>
        </p:nvSpPr>
        <p:spPr>
          <a:xfrm>
            <a:off x="6573329" y="797933"/>
            <a:ext cx="5365630" cy="542746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DCB0C00F-8039-4C4A-B51B-EF198796221F}"/>
              </a:ext>
            </a:extLst>
          </p:cNvPr>
          <p:cNvSpPr/>
          <p:nvPr/>
        </p:nvSpPr>
        <p:spPr>
          <a:xfrm>
            <a:off x="4374804" y="1504268"/>
            <a:ext cx="2944205" cy="1553383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9DE06BC-211A-4EA8-A2B0-CA631F583C35}"/>
              </a:ext>
            </a:extLst>
          </p:cNvPr>
          <p:cNvSpPr txBox="1"/>
          <p:nvPr/>
        </p:nvSpPr>
        <p:spPr>
          <a:xfrm>
            <a:off x="471025" y="3490803"/>
            <a:ext cx="3627916" cy="186204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11500" b="1" dirty="0">
                <a:solidFill>
                  <a:schemeClr val="bg1"/>
                </a:solidFill>
                <a:latin typeface="Arial Black" panose="020B0A04020102020204" pitchFamily="34" charset="0"/>
              </a:rPr>
              <a:t>50%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95573BB-475E-43D0-8F43-E16F4D612C6A}"/>
              </a:ext>
            </a:extLst>
          </p:cNvPr>
          <p:cNvSpPr txBox="1"/>
          <p:nvPr/>
        </p:nvSpPr>
        <p:spPr>
          <a:xfrm>
            <a:off x="471027" y="5158128"/>
            <a:ext cx="2100255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CORE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B796977-A8E6-48FF-9924-195CDB230BAE}"/>
              </a:ext>
            </a:extLst>
          </p:cNvPr>
          <p:cNvSpPr txBox="1"/>
          <p:nvPr/>
        </p:nvSpPr>
        <p:spPr>
          <a:xfrm>
            <a:off x="7311259" y="1195603"/>
            <a:ext cx="2643672" cy="186204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11500" b="1" dirty="0">
                <a:solidFill>
                  <a:schemeClr val="bg1"/>
                </a:solidFill>
                <a:latin typeface="Arial Black" panose="020B0A04020102020204" pitchFamily="34" charset="0"/>
              </a:rPr>
              <a:t>0%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31716D3-FEB5-476B-A8EE-038F8141DA2D}"/>
              </a:ext>
            </a:extLst>
          </p:cNvPr>
          <p:cNvSpPr txBox="1"/>
          <p:nvPr/>
        </p:nvSpPr>
        <p:spPr>
          <a:xfrm>
            <a:off x="7311261" y="2862928"/>
            <a:ext cx="3810659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NÃO CORE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FC323BD-410A-439D-9B6D-9CF8D35F3FA7}"/>
              </a:ext>
            </a:extLst>
          </p:cNvPr>
          <p:cNvSpPr txBox="1"/>
          <p:nvPr/>
        </p:nvSpPr>
        <p:spPr>
          <a:xfrm>
            <a:off x="7264701" y="3442320"/>
            <a:ext cx="4612160" cy="186204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11500" b="1" dirty="0">
                <a:solidFill>
                  <a:schemeClr val="bg1"/>
                </a:solidFill>
                <a:latin typeface="Arial Black" panose="020B0A04020102020204" pitchFamily="34" charset="0"/>
              </a:rPr>
              <a:t>100%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F936384-C462-4180-B306-0EF1DA7496ED}"/>
              </a:ext>
            </a:extLst>
          </p:cNvPr>
          <p:cNvSpPr txBox="1"/>
          <p:nvPr/>
        </p:nvSpPr>
        <p:spPr>
          <a:xfrm>
            <a:off x="7264703" y="5109645"/>
            <a:ext cx="2100255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CORE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66632E9E-B0D3-48DB-B1A8-64D0956E439C}"/>
              </a:ext>
            </a:extLst>
          </p:cNvPr>
          <p:cNvSpPr/>
          <p:nvPr/>
        </p:nvSpPr>
        <p:spPr>
          <a:xfrm>
            <a:off x="218535" y="797933"/>
            <a:ext cx="5592793" cy="542746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911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m para japanese baby">
            <a:extLst>
              <a:ext uri="{FF2B5EF4-FFF2-40B4-BE49-F238E27FC236}">
                <a16:creationId xmlns:a16="http://schemas.microsoft.com/office/drawing/2014/main" id="{17FE5993-70B6-4DFB-BE63-DC09C5D5C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249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E4AB6A6D-AD40-4386-B276-8883D148E0CD}"/>
              </a:ext>
            </a:extLst>
          </p:cNvPr>
          <p:cNvSpPr/>
          <p:nvPr/>
        </p:nvSpPr>
        <p:spPr>
          <a:xfrm>
            <a:off x="3563524" y="1805314"/>
            <a:ext cx="8628476" cy="324737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BF62C5C-F43E-4A6E-B908-5C3E96757C79}"/>
              </a:ext>
            </a:extLst>
          </p:cNvPr>
          <p:cNvSpPr txBox="1">
            <a:spLocks/>
          </p:cNvSpPr>
          <p:nvPr/>
        </p:nvSpPr>
        <p:spPr>
          <a:xfrm>
            <a:off x="3994660" y="2292289"/>
            <a:ext cx="7766203" cy="2442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</a:rPr>
              <a:t>NASCEMOS!</a:t>
            </a:r>
          </a:p>
          <a:p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</a:rPr>
              <a:t>E AGORA, COMO FAZEMOS?</a:t>
            </a:r>
          </a:p>
        </p:txBody>
      </p:sp>
    </p:spTree>
    <p:extLst>
      <p:ext uri="{BB962C8B-B14F-4D97-AF65-F5344CB8AC3E}">
        <p14:creationId xmlns:p14="http://schemas.microsoft.com/office/powerpoint/2010/main" val="3828379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AB11CF93-D9E1-4350-AFD4-EA9FF2A078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id="{09A69A0A-525D-4CC9-84CD-F4CCF007F9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6026" t="1192"/>
          <a:stretch/>
        </p:blipFill>
        <p:spPr>
          <a:xfrm rot="3569604">
            <a:off x="2735288" y="-1046482"/>
            <a:ext cx="6656511" cy="10769576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A4311565-2C20-4470-9145-93088E6E65A3}"/>
              </a:ext>
            </a:extLst>
          </p:cNvPr>
          <p:cNvCxnSpPr>
            <a:cxnSpLocks/>
          </p:cNvCxnSpPr>
          <p:nvPr/>
        </p:nvCxnSpPr>
        <p:spPr>
          <a:xfrm>
            <a:off x="1383495" y="3604584"/>
            <a:ext cx="9560889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A863EF9-EAA1-4284-8D66-D3C84932C23F}"/>
              </a:ext>
            </a:extLst>
          </p:cNvPr>
          <p:cNvGrpSpPr/>
          <p:nvPr/>
        </p:nvGrpSpPr>
        <p:grpSpPr>
          <a:xfrm>
            <a:off x="-321449" y="-28575"/>
            <a:ext cx="4853354" cy="6915149"/>
            <a:chOff x="-321449" y="-28575"/>
            <a:chExt cx="4853354" cy="6915149"/>
          </a:xfrm>
        </p:grpSpPr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AAAA3514-5CCD-4293-AC97-7A98751F3CBF}"/>
                </a:ext>
              </a:extLst>
            </p:cNvPr>
            <p:cNvSpPr/>
            <p:nvPr/>
          </p:nvSpPr>
          <p:spPr>
            <a:xfrm>
              <a:off x="-16440" y="-28575"/>
              <a:ext cx="4548345" cy="6915149"/>
            </a:xfrm>
            <a:prstGeom prst="rect">
              <a:avLst/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2F4128EF-2A6A-4A7B-80A3-675EA1014A60}"/>
                </a:ext>
              </a:extLst>
            </p:cNvPr>
            <p:cNvSpPr txBox="1"/>
            <p:nvPr/>
          </p:nvSpPr>
          <p:spPr>
            <a:xfrm>
              <a:off x="158816" y="3880505"/>
              <a:ext cx="21210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Alinhamento </a:t>
              </a: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com a gestão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16D2C155-91E5-481B-ABDF-7DFCC72640E8}"/>
                </a:ext>
              </a:extLst>
            </p:cNvPr>
            <p:cNvSpPr txBox="1"/>
            <p:nvPr/>
          </p:nvSpPr>
          <p:spPr>
            <a:xfrm>
              <a:off x="-321449" y="2865383"/>
              <a:ext cx="2936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Fazer o STATIK</a:t>
              </a: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com todo mundo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D6C7828B-5FDD-49DD-B8D6-86C822FEA027}"/>
                </a:ext>
              </a:extLst>
            </p:cNvPr>
            <p:cNvSpPr txBox="1"/>
            <p:nvPr/>
          </p:nvSpPr>
          <p:spPr>
            <a:xfrm>
              <a:off x="2350049" y="3805453"/>
              <a:ext cx="1816715" cy="230832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Board e classes</a:t>
              </a: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de serviço</a:t>
              </a:r>
            </a:p>
            <a:p>
              <a:pPr algn="ctr"/>
              <a:endParaRPr lang="pt-BR" dirty="0">
                <a:solidFill>
                  <a:schemeClr val="bg1"/>
                </a:solidFill>
                <a:latin typeface="+mj-lt"/>
                <a:cs typeface="Calibri"/>
              </a:endParaRP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Cerimônias:</a:t>
              </a:r>
            </a:p>
            <a:p>
              <a:pPr algn="ctr"/>
              <a:r>
                <a:rPr lang="pt-BR" i="1" dirty="0">
                  <a:solidFill>
                    <a:schemeClr val="bg1"/>
                  </a:solidFill>
                  <a:latin typeface="+mj-lt"/>
                  <a:cs typeface="Calibri"/>
                </a:rPr>
                <a:t>- </a:t>
              </a:r>
              <a:r>
                <a:rPr lang="pt-BR" i="1" dirty="0" err="1">
                  <a:solidFill>
                    <a:schemeClr val="bg1"/>
                  </a:solidFill>
                  <a:latin typeface="+mj-lt"/>
                  <a:cs typeface="Calibri"/>
                </a:rPr>
                <a:t>Strategy</a:t>
              </a:r>
              <a:r>
                <a:rPr lang="pt-BR" i="1" dirty="0">
                  <a:solidFill>
                    <a:schemeClr val="bg1"/>
                  </a:solidFill>
                  <a:latin typeface="+mj-lt"/>
                  <a:cs typeface="Calibri"/>
                </a:rPr>
                <a:t> Review</a:t>
              </a:r>
            </a:p>
            <a:p>
              <a:pPr algn="ctr"/>
              <a:r>
                <a:rPr lang="pt-BR" i="1" dirty="0">
                  <a:solidFill>
                    <a:schemeClr val="bg1"/>
                  </a:solidFill>
                  <a:latin typeface="+mj-lt"/>
                  <a:cs typeface="Calibri"/>
                </a:rPr>
                <a:t>- </a:t>
              </a:r>
              <a:r>
                <a:rPr lang="pt-BR" i="1" dirty="0" err="1">
                  <a:solidFill>
                    <a:schemeClr val="bg1"/>
                  </a:solidFill>
                  <a:latin typeface="+mj-lt"/>
                  <a:cs typeface="Calibri"/>
                </a:rPr>
                <a:t>Replenishment</a:t>
              </a:r>
              <a:endParaRPr lang="pt-BR" i="1" dirty="0">
                <a:solidFill>
                  <a:schemeClr val="bg1"/>
                </a:solidFill>
                <a:latin typeface="+mj-lt"/>
                <a:cs typeface="Calibri"/>
              </a:endParaRPr>
            </a:p>
            <a:p>
              <a:pPr algn="ctr"/>
              <a:r>
                <a:rPr lang="pt-BR" i="1" dirty="0">
                  <a:solidFill>
                    <a:schemeClr val="bg1"/>
                  </a:solidFill>
                  <a:latin typeface="+mj-lt"/>
                  <a:cs typeface="Calibri"/>
                </a:rPr>
                <a:t>- </a:t>
              </a:r>
              <a:r>
                <a:rPr lang="pt-BR" i="1" dirty="0" err="1">
                  <a:solidFill>
                    <a:schemeClr val="bg1"/>
                  </a:solidFill>
                  <a:latin typeface="+mj-lt"/>
                  <a:cs typeface="Calibri"/>
                </a:rPr>
                <a:t>Kanban</a:t>
              </a:r>
              <a:r>
                <a:rPr lang="pt-BR" i="1" dirty="0">
                  <a:solidFill>
                    <a:schemeClr val="bg1"/>
                  </a:solidFill>
                  <a:latin typeface="+mj-lt"/>
                  <a:cs typeface="Calibri"/>
                </a:rPr>
                <a:t> meeting</a:t>
              </a:r>
            </a:p>
            <a:p>
              <a:pPr algn="ctr"/>
              <a:r>
                <a:rPr lang="pt-BR" i="1" dirty="0">
                  <a:solidFill>
                    <a:schemeClr val="bg1"/>
                  </a:solidFill>
                  <a:latin typeface="+mj-lt"/>
                  <a:cs typeface="Calibri"/>
                </a:rPr>
                <a:t>- Service Delivery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BEF94638-F076-4223-8563-06FADDCB34CC}"/>
                </a:ext>
              </a:extLst>
            </p:cNvPr>
            <p:cNvSpPr txBox="1"/>
            <p:nvPr/>
          </p:nvSpPr>
          <p:spPr>
            <a:xfrm>
              <a:off x="2455538" y="1426121"/>
              <a:ext cx="1517018" cy="64633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Adaptação do </a:t>
              </a: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workflow</a:t>
              </a:r>
              <a:endParaRPr lang="pt-BR" dirty="0">
                <a:solidFill>
                  <a:schemeClr val="bg1"/>
                </a:solidFill>
                <a:latin typeface="+mj-lt"/>
                <a:cs typeface="Calibri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311ECC3A-DEB3-4C5C-8A5F-253DDB53241A}"/>
                </a:ext>
              </a:extLst>
            </p:cNvPr>
            <p:cNvSpPr/>
            <p:nvPr/>
          </p:nvSpPr>
          <p:spPr>
            <a:xfrm>
              <a:off x="3038622" y="2201736"/>
              <a:ext cx="204273" cy="20086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F5DE3F3A-C541-4C11-AE21-B1CBADAA5A5A}"/>
              </a:ext>
            </a:extLst>
          </p:cNvPr>
          <p:cNvGrpSpPr/>
          <p:nvPr/>
        </p:nvGrpSpPr>
        <p:grpSpPr>
          <a:xfrm>
            <a:off x="4296928" y="-7417"/>
            <a:ext cx="5674000" cy="7152981"/>
            <a:chOff x="4296928" y="-7417"/>
            <a:chExt cx="5674000" cy="7152981"/>
          </a:xfrm>
        </p:grpSpPr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46BAA350-3DCC-44A2-8C5A-C6D13429BDCA}"/>
                </a:ext>
              </a:extLst>
            </p:cNvPr>
            <p:cNvSpPr/>
            <p:nvPr/>
          </p:nvSpPr>
          <p:spPr>
            <a:xfrm>
              <a:off x="4530195" y="-7417"/>
              <a:ext cx="5440733" cy="6915149"/>
            </a:xfrm>
            <a:prstGeom prst="rect">
              <a:avLst/>
            </a:prstGeom>
            <a:solidFill>
              <a:schemeClr val="bg1">
                <a:lumMod val="65000"/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FF437A31-C234-4BAC-BF4F-3F4EEEA06218}"/>
                </a:ext>
              </a:extLst>
            </p:cNvPr>
            <p:cNvSpPr txBox="1"/>
            <p:nvPr/>
          </p:nvSpPr>
          <p:spPr>
            <a:xfrm>
              <a:off x="4296928" y="5452793"/>
              <a:ext cx="2954488" cy="16927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Gargalos encontrados</a:t>
              </a: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X</a:t>
              </a: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WIP sendo respeitado</a:t>
              </a:r>
            </a:p>
            <a:p>
              <a:pPr algn="ctr"/>
              <a:endParaRPr lang="pt-BR" sz="1600" dirty="0">
                <a:solidFill>
                  <a:schemeClr val="bg1"/>
                </a:solidFill>
                <a:latin typeface="+mj-lt"/>
                <a:cs typeface="Calibri"/>
              </a:endParaRPr>
            </a:p>
            <a:p>
              <a:endParaRPr lang="pt-BR" sz="1600" dirty="0">
                <a:solidFill>
                  <a:schemeClr val="bg1"/>
                </a:solidFill>
                <a:latin typeface="+mj-lt"/>
                <a:cs typeface="Calibri"/>
              </a:endParaRPr>
            </a:p>
            <a:p>
              <a:endParaRPr lang="pt-BR" dirty="0">
                <a:solidFill>
                  <a:srgbClr val="E6E4E7"/>
                </a:solidFill>
                <a:latin typeface="+mj-lt"/>
                <a:cs typeface="Calibri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0C88E7C-F162-4C96-A2A8-0A4ABFFC2B65}"/>
                </a:ext>
              </a:extLst>
            </p:cNvPr>
            <p:cNvSpPr txBox="1"/>
            <p:nvPr/>
          </p:nvSpPr>
          <p:spPr>
            <a:xfrm>
              <a:off x="6274369" y="2402605"/>
              <a:ext cx="2291750" cy="92333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bg1"/>
                  </a:solidFill>
                  <a:latin typeface="+mj-lt"/>
                  <a:cs typeface="Calibri"/>
                </a:rPr>
                <a:t>Time</a:t>
              </a:r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 questionando </a:t>
              </a: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o seu </a:t>
              </a:r>
              <a:r>
                <a:rPr lang="pt-BR" sz="1600" dirty="0">
                  <a:solidFill>
                    <a:schemeClr val="bg1"/>
                  </a:solidFill>
                  <a:latin typeface="+mj-lt"/>
                  <a:cs typeface="Calibri"/>
                </a:rPr>
                <a:t>Status</a:t>
              </a:r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 Quo</a:t>
              </a:r>
            </a:p>
            <a:p>
              <a:pPr algn="ctr"/>
              <a:endParaRPr lang="pt-BR" dirty="0">
                <a:solidFill>
                  <a:srgbClr val="E6E4E7"/>
                </a:solidFill>
                <a:latin typeface="+mj-lt"/>
              </a:endParaRP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0A5E85EA-E913-4744-AFF3-B13DFE4BE5C3}"/>
                </a:ext>
              </a:extLst>
            </p:cNvPr>
            <p:cNvSpPr txBox="1"/>
            <p:nvPr/>
          </p:nvSpPr>
          <p:spPr>
            <a:xfrm>
              <a:off x="5951526" y="1001407"/>
              <a:ext cx="2773027" cy="12003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Trabalho em pares</a:t>
              </a: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Repassar conhecimento</a:t>
              </a: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Automatizar</a:t>
              </a:r>
            </a:p>
            <a:p>
              <a:pPr algn="ctr"/>
              <a:endParaRPr lang="pt-BR" dirty="0">
                <a:solidFill>
                  <a:srgbClr val="E6E4E7"/>
                </a:solidFill>
                <a:latin typeface="+mj-lt"/>
              </a:endParaRPr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4C59A636-5029-446C-AECC-63246E510932}"/>
                </a:ext>
              </a:extLst>
            </p:cNvPr>
            <p:cNvSpPr txBox="1"/>
            <p:nvPr/>
          </p:nvSpPr>
          <p:spPr>
            <a:xfrm>
              <a:off x="6866912" y="4969670"/>
              <a:ext cx="2799343" cy="14773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Conscientizar sobre</a:t>
              </a: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o Kaizen todos os dias!</a:t>
              </a:r>
              <a:endParaRPr lang="pt-BR" dirty="0">
                <a:solidFill>
                  <a:schemeClr val="bg1"/>
                </a:solidFill>
                <a:latin typeface="+mj-lt"/>
              </a:endParaRPr>
            </a:p>
            <a:p>
              <a:pPr algn="ctr"/>
              <a:endParaRPr lang="pt-BR" dirty="0">
                <a:solidFill>
                  <a:srgbClr val="E6E4E7"/>
                </a:solidFill>
                <a:latin typeface="+mj-lt"/>
              </a:endParaRPr>
            </a:p>
            <a:p>
              <a:pPr algn="ctr"/>
              <a:endParaRPr lang="pt-BR" dirty="0">
                <a:solidFill>
                  <a:srgbClr val="E6E4E7"/>
                </a:solidFill>
                <a:latin typeface="+mj-lt"/>
                <a:cs typeface="Calibri"/>
              </a:endParaRPr>
            </a:p>
            <a:p>
              <a:pPr algn="ctr"/>
              <a:endParaRPr lang="pt-BR" dirty="0">
                <a:solidFill>
                  <a:srgbClr val="E6E4E7"/>
                </a:solidFill>
                <a:latin typeface="+mj-lt"/>
                <a:cs typeface="Calibri"/>
              </a:endParaRP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C42382C7-128E-4A10-B3D1-68FF95714219}"/>
                </a:ext>
              </a:extLst>
            </p:cNvPr>
            <p:cNvSpPr txBox="1"/>
            <p:nvPr/>
          </p:nvSpPr>
          <p:spPr>
            <a:xfrm>
              <a:off x="4719004" y="2182925"/>
              <a:ext cx="1508499" cy="95410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pt-BR" dirty="0" err="1">
                  <a:solidFill>
                    <a:schemeClr val="bg1"/>
                  </a:solidFill>
                  <a:latin typeface="+mj-lt"/>
                </a:rPr>
                <a:t>Agilista</a:t>
              </a:r>
              <a:r>
                <a:rPr lang="pt-BR" dirty="0">
                  <a:solidFill>
                    <a:schemeClr val="bg1"/>
                  </a:solidFill>
                  <a:latin typeface="+mj-lt"/>
                </a:rPr>
                <a:t> só na </a:t>
              </a:r>
              <a:r>
                <a:rPr lang="pt-BR" dirty="0" err="1">
                  <a:solidFill>
                    <a:schemeClr val="bg1"/>
                  </a:solidFill>
                  <a:latin typeface="+mj-lt"/>
                </a:rPr>
                <a:t>Kanban</a:t>
              </a:r>
              <a:r>
                <a:rPr lang="pt-BR" dirty="0">
                  <a:solidFill>
                    <a:schemeClr val="bg1"/>
                  </a:solidFill>
                  <a:latin typeface="+mj-lt"/>
                </a:rPr>
                <a:t> meeting</a:t>
              </a:r>
              <a:endParaRPr lang="pt-BR" dirty="0">
                <a:solidFill>
                  <a:schemeClr val="bg1"/>
                </a:solidFill>
                <a:latin typeface="+mj-lt"/>
                <a:cs typeface="Calibri"/>
              </a:endParaRPr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4FB4FC37-F58B-4443-9718-FF3084D5366B}"/>
                </a:ext>
              </a:extLst>
            </p:cNvPr>
            <p:cNvSpPr/>
            <p:nvPr/>
          </p:nvSpPr>
          <p:spPr>
            <a:xfrm>
              <a:off x="5610311" y="4720681"/>
              <a:ext cx="204273" cy="20086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19A7B066-9D2A-4118-A47C-A9CB084E5DD4}"/>
                </a:ext>
              </a:extLst>
            </p:cNvPr>
            <p:cNvSpPr/>
            <p:nvPr/>
          </p:nvSpPr>
          <p:spPr>
            <a:xfrm>
              <a:off x="7901000" y="4634799"/>
              <a:ext cx="204273" cy="20086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913A4858-A57E-415D-9C68-BD76F101295C}"/>
                </a:ext>
              </a:extLst>
            </p:cNvPr>
            <p:cNvSpPr/>
            <p:nvPr/>
          </p:nvSpPr>
          <p:spPr>
            <a:xfrm>
              <a:off x="5042713" y="3083482"/>
              <a:ext cx="204273" cy="20086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707C52B-9CCE-45F0-B036-B11C4B205F3F}"/>
              </a:ext>
            </a:extLst>
          </p:cNvPr>
          <p:cNvGrpSpPr/>
          <p:nvPr/>
        </p:nvGrpSpPr>
        <p:grpSpPr>
          <a:xfrm>
            <a:off x="9970929" y="1912892"/>
            <a:ext cx="1972205" cy="5180436"/>
            <a:chOff x="9970929" y="1912892"/>
            <a:chExt cx="1972205" cy="5180436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819333B5-4416-4DA2-9B44-0C1A60037FE9}"/>
                </a:ext>
              </a:extLst>
            </p:cNvPr>
            <p:cNvSpPr txBox="1"/>
            <p:nvPr/>
          </p:nvSpPr>
          <p:spPr>
            <a:xfrm>
              <a:off x="9995460" y="4600338"/>
              <a:ext cx="1652632" cy="249299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Métricas</a:t>
              </a:r>
            </a:p>
            <a:p>
              <a:pPr algn="ctr"/>
              <a:endParaRPr lang="pt-BR" dirty="0">
                <a:solidFill>
                  <a:schemeClr val="bg1"/>
                </a:solidFill>
                <a:latin typeface="+mj-lt"/>
                <a:cs typeface="Calibri"/>
              </a:endParaRP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Níveis de maturidade do KMM</a:t>
              </a:r>
            </a:p>
            <a:p>
              <a:pPr algn="ctr"/>
              <a:endParaRPr lang="pt-BR" dirty="0">
                <a:solidFill>
                  <a:srgbClr val="E6E4E7"/>
                </a:solidFill>
                <a:latin typeface="+mj-lt"/>
                <a:cs typeface="Calibri"/>
              </a:endParaRPr>
            </a:p>
            <a:p>
              <a:endParaRPr lang="pt-BR" sz="2400" dirty="0">
                <a:solidFill>
                  <a:srgbClr val="E6E4E7"/>
                </a:solidFill>
                <a:latin typeface="+mj-lt"/>
              </a:endParaRPr>
            </a:p>
            <a:p>
              <a:endParaRPr lang="pt-BR" sz="2400" dirty="0">
                <a:solidFill>
                  <a:srgbClr val="E6E4E7"/>
                </a:solidFill>
                <a:latin typeface="+mj-lt"/>
                <a:cs typeface="Calibri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3CD97D26-FCE0-4C60-9CF2-AB45D0E44A52}"/>
                </a:ext>
              </a:extLst>
            </p:cNvPr>
            <p:cNvSpPr txBox="1"/>
            <p:nvPr/>
          </p:nvSpPr>
          <p:spPr>
            <a:xfrm>
              <a:off x="9970929" y="1912892"/>
              <a:ext cx="1972205" cy="14773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Reflexão: onde </a:t>
              </a:r>
            </a:p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  <a:cs typeface="Calibri"/>
                </a:rPr>
                <a:t>queremos chegar?</a:t>
              </a:r>
            </a:p>
            <a:p>
              <a:pPr algn="ctr"/>
              <a:endParaRPr lang="pt-BR" dirty="0">
                <a:solidFill>
                  <a:srgbClr val="E6E4E7"/>
                </a:solidFill>
                <a:latin typeface="+mj-lt"/>
                <a:cs typeface="Calibri"/>
              </a:endParaRPr>
            </a:p>
            <a:p>
              <a:pPr algn="ctr"/>
              <a:endParaRPr lang="pt-BR" dirty="0">
                <a:solidFill>
                  <a:srgbClr val="E6E4E7"/>
                </a:solidFill>
                <a:latin typeface="+mj-lt"/>
              </a:endParaRPr>
            </a:p>
            <a:p>
              <a:pPr algn="ctr"/>
              <a:endParaRPr lang="pt-BR" dirty="0">
                <a:solidFill>
                  <a:srgbClr val="E6E4E7"/>
                </a:solidFill>
                <a:latin typeface="+mj-lt"/>
                <a:cs typeface="Calibri"/>
              </a:endParaRPr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D6401DD4-6643-470D-9C72-3021E80BA4F6}"/>
                </a:ext>
              </a:extLst>
            </p:cNvPr>
            <p:cNvSpPr/>
            <p:nvPr/>
          </p:nvSpPr>
          <p:spPr>
            <a:xfrm>
              <a:off x="10645686" y="4188908"/>
              <a:ext cx="204273" cy="20086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26048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16A61BF-D007-4F98-A2FC-27828F2DC900}"/>
              </a:ext>
            </a:extLst>
          </p:cNvPr>
          <p:cNvSpPr txBox="1">
            <a:spLocks/>
          </p:cNvSpPr>
          <p:nvPr/>
        </p:nvSpPr>
        <p:spPr>
          <a:xfrm>
            <a:off x="2279299" y="1790700"/>
            <a:ext cx="7633402" cy="327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“A forma mais elevada da inteligência humana é a capacidade de observar sem julgar”.</a:t>
            </a:r>
          </a:p>
          <a:p>
            <a:pPr algn="ctr"/>
            <a:b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Jiddu</a:t>
            </a:r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Krishnamurti</a:t>
            </a:r>
            <a:endParaRPr lang="pt-B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C11895D-42CB-4314-99D9-00137C0BB3B1}"/>
              </a:ext>
            </a:extLst>
          </p:cNvPr>
          <p:cNvSpPr/>
          <p:nvPr/>
        </p:nvSpPr>
        <p:spPr>
          <a:xfrm>
            <a:off x="2279299" y="1530220"/>
            <a:ext cx="7633402" cy="371358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3054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Resultado de imagem para taiichi ohno">
            <a:extLst>
              <a:ext uri="{FF2B5EF4-FFF2-40B4-BE49-F238E27FC236}">
                <a16:creationId xmlns:a16="http://schemas.microsoft.com/office/drawing/2014/main" id="{9258FEC6-2775-4426-97BA-939F06B5D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5" y="0"/>
            <a:ext cx="132752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946528C-C6A1-4111-99B0-C884EA818B30}"/>
              </a:ext>
            </a:extLst>
          </p:cNvPr>
          <p:cNvSpPr/>
          <p:nvPr/>
        </p:nvSpPr>
        <p:spPr>
          <a:xfrm>
            <a:off x="-517319" y="-635843"/>
            <a:ext cx="13724115" cy="9025425"/>
          </a:xfrm>
          <a:prstGeom prst="roundRect">
            <a:avLst>
              <a:gd name="adj" fmla="val 1548"/>
            </a:avLst>
          </a:prstGeom>
          <a:solidFill>
            <a:schemeClr val="tx1">
              <a:alpha val="47000"/>
            </a:schemeClr>
          </a:solidFill>
          <a:ln>
            <a:solidFill>
              <a:srgbClr val="CFCE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171456" y="1680637"/>
            <a:ext cx="7712239" cy="3477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Arial Black" panose="020B0A04020102020204" pitchFamily="34" charset="0"/>
                <a:ea typeface="Yu Gothic Light" panose="020B0300000000000000" pitchFamily="34" charset="-128"/>
              </a:rPr>
              <a:t>Nosso Mantra</a:t>
            </a:r>
          </a:p>
          <a:p>
            <a:pPr algn="ctr"/>
            <a:endParaRPr lang="pt-BR" sz="5400" dirty="0">
              <a:solidFill>
                <a:schemeClr val="bg1"/>
              </a:solidFill>
              <a:latin typeface="Arial Black" panose="020B0A04020102020204" pitchFamily="34" charset="0"/>
              <a:ea typeface="Yu Gothic Light" panose="020B0300000000000000" pitchFamily="34" charset="-128"/>
            </a:endParaRP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Arial Black" panose="020B0A04020102020204" pitchFamily="34" charset="0"/>
                <a:ea typeface="Yu Gothic Light" panose="020B0300000000000000" pitchFamily="34" charset="-128"/>
              </a:rPr>
              <a:t>Pare de começar e comece a terminar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Arial Black" panose="020B0A04020102020204" pitchFamily="34" charset="0"/>
                <a:ea typeface="Yu Gothic Light" panose="020B0300000000000000" pitchFamily="34" charset="-128"/>
              </a:rPr>
              <a:t>Mudança incremental e evolucionária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Arial Black" panose="020B0A04020102020204" pitchFamily="34" charset="0"/>
                <a:ea typeface="Yu Gothic Light" panose="020B0300000000000000" pitchFamily="34" charset="-128"/>
              </a:rPr>
              <a:t>Eliminar crenças limitantes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Arial Black" panose="020B0A04020102020204" pitchFamily="34" charset="0"/>
                <a:ea typeface="Yu Gothic Light" panose="020B0300000000000000" pitchFamily="34" charset="-128"/>
              </a:rPr>
              <a:t>Seja a mudança, “Meu” para “Nosso”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1516FD8-414A-4FDC-9B5F-892145DC60B3}"/>
              </a:ext>
            </a:extLst>
          </p:cNvPr>
          <p:cNvSpPr/>
          <p:nvPr/>
        </p:nvSpPr>
        <p:spPr>
          <a:xfrm>
            <a:off x="1548882" y="1138333"/>
            <a:ext cx="8957388" cy="5008467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6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15C0944-0B84-4AAC-AEB6-55F4F2F87DB5}"/>
              </a:ext>
            </a:extLst>
          </p:cNvPr>
          <p:cNvSpPr/>
          <p:nvPr/>
        </p:nvSpPr>
        <p:spPr>
          <a:xfrm>
            <a:off x="4758612" y="6480111"/>
            <a:ext cx="2649894" cy="3079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VID-20181207-WA0002">
            <a:hlinkClick r:id="" action="ppaction://media"/>
            <a:extLst>
              <a:ext uri="{FF2B5EF4-FFF2-40B4-BE49-F238E27FC236}">
                <a16:creationId xmlns:a16="http://schemas.microsoft.com/office/drawing/2014/main" id="{FA76E3B9-D860-4FD8-BB11-ED9CE597B2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6894" y="311436"/>
            <a:ext cx="11093330" cy="623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3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">
            <a:hlinkClick r:id="" action="ppaction://media"/>
            <a:extLst>
              <a:ext uri="{FF2B5EF4-FFF2-40B4-BE49-F238E27FC236}">
                <a16:creationId xmlns:a16="http://schemas.microsoft.com/office/drawing/2014/main" id="{0EFD7D2F-9A5F-4CB2-B0BF-667012C781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97EF52E7-167F-4A91-BF2B-156FF1455E00}"/>
              </a:ext>
            </a:extLst>
          </p:cNvPr>
          <p:cNvSpPr/>
          <p:nvPr/>
        </p:nvSpPr>
        <p:spPr>
          <a:xfrm>
            <a:off x="4506238" y="2012469"/>
            <a:ext cx="1649766" cy="94253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F0E437D-567B-4818-B3E1-9D807CD41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613" y="2122216"/>
            <a:ext cx="2882782" cy="83278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  <a:ea typeface="Yu Gothic Light" panose="020B0300000000000000" pitchFamily="34" charset="-128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190024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4528</TotalTime>
  <Words>351</Words>
  <Application>Microsoft Office PowerPoint</Application>
  <PresentationFormat>Widescreen</PresentationFormat>
  <Paragraphs>91</Paragraphs>
  <Slides>14</Slides>
  <Notes>8</Notes>
  <HiddenSlides>0</HiddenSlides>
  <MMClips>2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Yu Gothic Light</vt:lpstr>
      <vt:lpstr>Arial</vt:lpstr>
      <vt:lpstr>Arial Black</vt:lpstr>
      <vt:lpstr>Calibri</vt:lpstr>
      <vt:lpstr>Calibri Light</vt:lpstr>
      <vt:lpstr>Office Theme</vt:lpstr>
      <vt:lpstr>KANBAN NO NEGÓCIO do nascimento a evolução</vt:lpstr>
      <vt:lpstr>Viviane Oliveira Coordenadora de negócio</vt:lpstr>
      <vt:lpstr>Apresentação do PowerPoint</vt:lpstr>
      <vt:lpstr>DORES</vt:lpstr>
      <vt:lpstr>VISÃO</vt:lpstr>
      <vt:lpstr>IMPLEMENTAÇÃO</vt:lpstr>
      <vt:lpstr>ENTREGAS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Rodrigo Lerias Caitano</dc:creator>
  <cp:lastModifiedBy>Rodrigo Lerias Caitano</cp:lastModifiedBy>
  <cp:revision>215</cp:revision>
  <dcterms:created xsi:type="dcterms:W3CDTF">2017-07-27T18:44:43Z</dcterms:created>
  <dcterms:modified xsi:type="dcterms:W3CDTF">2018-12-08T15:20:45Z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342cbd2-8006-424b-9e18-3f711643cd22_Enabled">
    <vt:lpwstr>True</vt:lpwstr>
  </property>
  <property fmtid="{D5CDD505-2E9C-101B-9397-08002B2CF9AE}" pid="3" name="MSIP_Label_2342cbd2-8006-424b-9e18-3f711643cd22_SiteId">
    <vt:lpwstr>3223964c-6e1f-48ba-b705-423351281a8c</vt:lpwstr>
  </property>
  <property fmtid="{D5CDD505-2E9C-101B-9397-08002B2CF9AE}" pid="4" name="MSIP_Label_2342cbd2-8006-424b-9e18-3f711643cd22_Owner">
    <vt:lpwstr>rodrigo_caitano@sicredi.com.br</vt:lpwstr>
  </property>
  <property fmtid="{D5CDD505-2E9C-101B-9397-08002B2CF9AE}" pid="5" name="MSIP_Label_2342cbd2-8006-424b-9e18-3f711643cd22_SetDate">
    <vt:lpwstr>2018-12-04T11:08:27.9860272Z</vt:lpwstr>
  </property>
  <property fmtid="{D5CDD505-2E9C-101B-9397-08002B2CF9AE}" pid="6" name="MSIP_Label_2342cbd2-8006-424b-9e18-3f711643cd22_Name">
    <vt:lpwstr>Uso Irrestrito</vt:lpwstr>
  </property>
  <property fmtid="{D5CDD505-2E9C-101B-9397-08002B2CF9AE}" pid="7" name="MSIP_Label_2342cbd2-8006-424b-9e18-3f711643cd22_Application">
    <vt:lpwstr>Microsoft Azure Information Protection</vt:lpwstr>
  </property>
  <property fmtid="{D5CDD505-2E9C-101B-9397-08002B2CF9AE}" pid="8" name="MSIP_Label_2342cbd2-8006-424b-9e18-3f711643cd22_Extended_MSFT_Method">
    <vt:lpwstr>Manual</vt:lpwstr>
  </property>
  <property fmtid="{D5CDD505-2E9C-101B-9397-08002B2CF9AE}" pid="9" name="Sensitivity">
    <vt:lpwstr>Uso Irrestrito</vt:lpwstr>
  </property>
</Properties>
</file>